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93" r:id="rId5"/>
    <p:sldId id="281" r:id="rId6"/>
    <p:sldId id="284" r:id="rId7"/>
    <p:sldId id="278" r:id="rId8"/>
    <p:sldId id="261" r:id="rId9"/>
    <p:sldId id="273" r:id="rId10"/>
    <p:sldId id="280" r:id="rId11"/>
    <p:sldId id="279" r:id="rId12"/>
    <p:sldId id="295" r:id="rId13"/>
    <p:sldId id="294" r:id="rId14"/>
    <p:sldId id="265" r:id="rId15"/>
    <p:sldId id="296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730167-BC0D-4103-BDE1-F8652665474D}" v="863" dt="2025-02-11T04:18:58.823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4879" autoAdjust="0"/>
  </p:normalViewPr>
  <p:slideViewPr>
    <p:cSldViewPr snapToGrid="0">
      <p:cViewPr>
        <p:scale>
          <a:sx n="100" d="100"/>
          <a:sy n="100" d="100"/>
        </p:scale>
        <p:origin x="-370" y="14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C2F15-8260-D07D-BA4D-3537365A5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9450371-4652-783D-D55D-4DE055736B2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FFCA90E-98AE-C675-E572-4082D183D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11/2/25</a:t>
            </a:r>
            <a:br>
              <a:rPr lang="en-US" dirty="0">
                <a:ea typeface="Calibri Light"/>
                <a:cs typeface="Calibri Light"/>
              </a:rPr>
            </a:br>
            <a:r>
              <a:rPr lang="en-US" dirty="0">
                <a:ea typeface="Calibri Light"/>
                <a:cs typeface="Calibri Light"/>
              </a:rPr>
              <a:t>Martin Petik</a:t>
            </a:r>
            <a:br>
              <a:rPr lang="en-US" dirty="0">
                <a:ea typeface="Calibri Light"/>
                <a:cs typeface="Calibri Light"/>
              </a:rPr>
            </a:br>
            <a:r>
              <a:rPr lang="en-US" dirty="0">
                <a:ea typeface="Calibri Light"/>
                <a:cs typeface="Calibri Light"/>
              </a:rPr>
              <a:t>279832</a:t>
            </a:r>
          </a:p>
        </p:txBody>
      </p:sp>
    </p:spTree>
    <p:extLst>
      <p:ext uri="{BB962C8B-B14F-4D97-AF65-F5344CB8AC3E}">
        <p14:creationId xmlns:p14="http://schemas.microsoft.com/office/powerpoint/2010/main" val="2623016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79964-4D46-2E0A-C1C4-75FA897BD6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6383" y="731107"/>
            <a:ext cx="3954143" cy="861816"/>
          </a:xfrm>
        </p:spPr>
        <p:txBody>
          <a:bodyPr/>
          <a:lstStyle/>
          <a:p>
            <a:r>
              <a:rPr lang="en-GB">
                <a:ea typeface="Calibri Light"/>
                <a:cs typeface="Calibri Light"/>
              </a:rPr>
              <a:t>Add the visio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871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/>
              <a:t>security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b="1" dirty="0">
              <a:ea typeface="Calibri"/>
              <a:cs typeface="Calibri"/>
            </a:endParaRPr>
          </a:p>
          <a:p>
            <a:r>
              <a:rPr lang="en-US" b="1">
                <a:ea typeface="+mn-lt"/>
                <a:cs typeface="+mn-lt"/>
              </a:rPr>
              <a:t>Data Protection (GDPR):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I will work with legal counsel (or leverage existing templates and customize them) to develop a comprehensive data protection policy that complies with GDPR regulations. This includes data handling procedures, privacy notices, and consent mechanisms.</a:t>
            </a:r>
            <a:endParaRPr lang="en-US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ea typeface="Calibri"/>
              <a:cs typeface="Calibri"/>
            </a:endParaRP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D9E896-784C-D50A-BE34-1AB7F8DE631E}"/>
              </a:ext>
            </a:extLst>
          </p:cNvPr>
          <p:cNvSpPr txBox="1"/>
          <p:nvPr/>
        </p:nvSpPr>
        <p:spPr>
          <a:xfrm>
            <a:off x="4044779" y="2211859"/>
            <a:ext cx="2743200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​</a:t>
            </a:r>
            <a:endParaRPr lang="en-US">
              <a:cs typeface="Calibri"/>
            </a:endParaRPr>
          </a:p>
          <a:p>
            <a:r>
              <a:rPr lang="en-US" b="1">
                <a:solidFill>
                  <a:schemeClr val="accent1">
                    <a:lumMod val="76000"/>
                  </a:schemeClr>
                </a:solidFill>
                <a:cs typeface="Arial"/>
              </a:rPr>
              <a:t>2. </a:t>
            </a:r>
            <a:r>
              <a:rPr lang="en-US" b="1">
                <a:cs typeface="Arial"/>
              </a:rPr>
              <a:t>Data Protection (GDPR):</a:t>
            </a:r>
            <a:r>
              <a:rPr lang="en-US" dirty="0">
                <a:cs typeface="Arial"/>
              </a:rPr>
              <a:t>​</a:t>
            </a:r>
            <a:endParaRPr lang="en-US" dirty="0">
              <a:ea typeface="Calibri"/>
              <a:cs typeface="Calibri"/>
            </a:endParaRPr>
          </a:p>
          <a:p>
            <a:r>
              <a:rPr lang="en-US" b="1">
                <a:ea typeface="+mn-lt"/>
                <a:cs typeface="+mn-lt"/>
              </a:rPr>
              <a:t>Health &amp; Safety Risk Assessments:</a:t>
            </a:r>
          </a:p>
          <a:p>
            <a:r>
              <a:rPr lang="en-US" dirty="0">
                <a:ea typeface="+mn-lt"/>
                <a:cs typeface="+mn-lt"/>
              </a:rPr>
              <a:t>I will conduct thorough risk assessments of the new premises to identify potential hazards and develop mitigation strategies. This will cover areas such as workstation ergonomics, electrical safety, and fire </a:t>
            </a:r>
            <a:r>
              <a:rPr lang="en-US">
                <a:ea typeface="+mn-lt"/>
                <a:cs typeface="+mn-lt"/>
              </a:rPr>
              <a:t>prevention.</a:t>
            </a:r>
          </a:p>
          <a:p>
            <a:pPr marL="285750" indent="-285750">
              <a:buFont typeface="Arial"/>
              <a:buChar char="•"/>
            </a:pPr>
            <a:endParaRPr lang="en-US" b="1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GB">
              <a:ea typeface="Calibri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FE1060-415D-231B-AFBD-674EDDAD8746}"/>
              </a:ext>
            </a:extLst>
          </p:cNvPr>
          <p:cNvSpPr txBox="1"/>
          <p:nvPr/>
        </p:nvSpPr>
        <p:spPr>
          <a:xfrm>
            <a:off x="8256373" y="2520779"/>
            <a:ext cx="2743200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accent1">
                    <a:lumMod val="76000"/>
                  </a:schemeClr>
                </a:solidFill>
              </a:rPr>
              <a:t>3.</a:t>
            </a:r>
            <a:r>
              <a:rPr lang="en-US" b="1" dirty="0"/>
              <a:t> </a:t>
            </a:r>
            <a:r>
              <a:rPr lang="en-US" b="1">
                <a:ea typeface="+mn-lt"/>
                <a:cs typeface="+mn-lt"/>
              </a:rPr>
              <a:t>Fire Safety Plan:</a:t>
            </a:r>
            <a:endParaRPr lang="en-US" b="1">
              <a:ea typeface="Calibri"/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I will create a comprehensive fire safety plan that includes evacuation procedures, fire extinguisher placement, and regular fire drills. This will be developed in accordance with local fire </a:t>
            </a:r>
            <a:r>
              <a:rPr lang="en-US">
                <a:ea typeface="+mn-lt"/>
                <a:cs typeface="+mn-lt"/>
              </a:rPr>
              <a:t>safety regulations.</a:t>
            </a:r>
            <a:endParaRPr lang="en-US">
              <a:ea typeface="Calibri"/>
              <a:cs typeface="Calibri"/>
            </a:endParaRPr>
          </a:p>
          <a:p>
            <a:endParaRPr lang="en-US" b="1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11756-8013-2207-D247-4D1D7EC58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Security Measures Implementation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DD895-8335-7145-4D41-BA5A2FE63B8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b="1">
                <a:ea typeface="+mn-lt"/>
                <a:cs typeface="+mn-lt"/>
              </a:rPr>
              <a:t>Network Security:</a:t>
            </a:r>
            <a:endParaRPr lang="en-GB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"I will work with a network security specialist (Jack Jomes - per the provided team) to implement a secure network infrastructure that includes firewalls, intrusion detection/prevention systems, and regular security audits."</a:t>
            </a:r>
            <a:endParaRPr lang="en-GB">
              <a:ea typeface="Calibri"/>
              <a:cs typeface="Calibri"/>
            </a:endParaRPr>
          </a:p>
          <a:p>
            <a:endParaRPr lang="en-GB" dirty="0"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87BD2-C9C1-D0ED-213C-49D28C0BAF0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1724" y="2024780"/>
            <a:ext cx="4894006" cy="41371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b="1">
                <a:solidFill>
                  <a:schemeClr val="accent1">
                    <a:lumMod val="76000"/>
                  </a:schemeClr>
                </a:solidFill>
                <a:ea typeface="+mn-lt"/>
                <a:cs typeface="+mn-lt"/>
              </a:rPr>
              <a:t>2.</a:t>
            </a:r>
            <a:r>
              <a:rPr lang="en-GB" b="1">
                <a:ea typeface="+mn-lt"/>
                <a:cs typeface="+mn-lt"/>
              </a:rPr>
              <a:t> Physical Security:</a:t>
            </a:r>
            <a:endParaRPr lang="en-US">
              <a:ea typeface="Calibri"/>
              <a:cs typeface="Calibri"/>
            </a:endParaRPr>
          </a:p>
          <a:p>
            <a:r>
              <a:rPr lang="en-GB">
                <a:ea typeface="+mn-lt"/>
                <a:cs typeface="+mn-lt"/>
              </a:rPr>
              <a:t>"I will assess the need for access control systems (e.g., key cards, biometric scanners) to restrict access to sensitive areas, such as the server room and data storage areas."</a:t>
            </a:r>
            <a:endParaRPr lang="en-GB">
              <a:ea typeface="Calibri"/>
              <a:cs typeface="Calibri"/>
            </a:endParaRPr>
          </a:p>
          <a:p>
            <a:r>
              <a:rPr lang="en-GB">
                <a:ea typeface="+mn-lt"/>
                <a:cs typeface="+mn-lt"/>
              </a:rPr>
              <a:t>"I will evaluate the need for security cameras to monitor entrances, exits, and other key areas."</a:t>
            </a:r>
            <a:endParaRPr lang="en-GB">
              <a:ea typeface="Calibri"/>
              <a:cs typeface="Calibri"/>
            </a:endParaRPr>
          </a:p>
          <a:p>
            <a:endParaRPr lang="en-GB" dirty="0"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A7B470-6174-4BD4-B857-E6FC038EC7EF}"/>
              </a:ext>
            </a:extLst>
          </p:cNvPr>
          <p:cNvSpPr txBox="1"/>
          <p:nvPr/>
        </p:nvSpPr>
        <p:spPr>
          <a:xfrm>
            <a:off x="9323614" y="2021114"/>
            <a:ext cx="2743200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>
                <a:solidFill>
                  <a:srgbClr val="7D303E"/>
                </a:solidFill>
                <a:ea typeface="Calibri"/>
                <a:cs typeface="Calibri"/>
              </a:rPr>
              <a:t>3.</a:t>
            </a:r>
            <a:r>
              <a:rPr lang="en-GB" b="1">
                <a:solidFill>
                  <a:srgbClr val="7D303E"/>
                </a:solidFill>
                <a:ea typeface="+mn-lt"/>
                <a:cs typeface="+mn-lt"/>
              </a:rPr>
              <a:t>Data Security:</a:t>
            </a:r>
            <a:endParaRPr lang="en-US">
              <a:solidFill>
                <a:srgbClr val="000000"/>
              </a:solidFill>
              <a:ea typeface="Calibri"/>
              <a:cs typeface="Calibri"/>
            </a:endParaRPr>
          </a:p>
          <a:p>
            <a:r>
              <a:rPr lang="en-GB" dirty="0">
                <a:ea typeface="+mn-lt"/>
                <a:cs typeface="+mn-lt"/>
              </a:rPr>
              <a:t>I will implement data encryption policies to protect sensitive data at </a:t>
            </a:r>
            <a:r>
              <a:rPr lang="en-GB">
                <a:ea typeface="+mn-lt"/>
                <a:cs typeface="+mn-lt"/>
              </a:rPr>
              <a:t>rest and in transit.</a:t>
            </a:r>
            <a:endParaRPr lang="en-GB" dirty="0">
              <a:ea typeface="Calibri"/>
              <a:cs typeface="Calibri"/>
            </a:endParaRPr>
          </a:p>
          <a:p>
            <a:r>
              <a:rPr lang="en-GB" dirty="0">
                <a:ea typeface="+mn-lt"/>
                <a:cs typeface="+mn-lt"/>
              </a:rPr>
              <a:t>I will establish a robust backup and disaster recovery plan to ensure business continuity in the event of a data loss or </a:t>
            </a:r>
            <a:r>
              <a:rPr lang="en-GB">
                <a:ea typeface="+mn-lt"/>
                <a:cs typeface="+mn-lt"/>
              </a:rPr>
              <a:t>system failure.</a:t>
            </a:r>
            <a:endParaRPr lang="en-GB" dirty="0">
              <a:ea typeface="Calibri"/>
              <a:cs typeface="Calibri"/>
            </a:endParaRPr>
          </a:p>
          <a:p>
            <a:r>
              <a:rPr lang="en-GB" dirty="0">
                <a:ea typeface="+mn-lt"/>
                <a:cs typeface="+mn-lt"/>
              </a:rPr>
              <a:t>We will make sure that laptops are compliant with security </a:t>
            </a:r>
            <a:r>
              <a:rPr lang="en-GB">
                <a:ea typeface="+mn-lt"/>
                <a:cs typeface="+mn-lt"/>
              </a:rPr>
              <a:t>standards.</a:t>
            </a:r>
            <a:endParaRPr lang="en-GB">
              <a:ea typeface="Calibri"/>
              <a:cs typeface="Calibri"/>
            </a:endParaRPr>
          </a:p>
          <a:p>
            <a:endParaRPr lang="en-GB" b="1" dirty="0">
              <a:solidFill>
                <a:srgbClr val="7D303E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13767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Martin Petik</a:t>
            </a:r>
            <a:endParaRPr lang="en-US" dirty="0"/>
          </a:p>
          <a:p>
            <a:r>
              <a:rPr lang="en-US" dirty="0">
                <a:ea typeface="Calibri"/>
                <a:cs typeface="Calibri"/>
              </a:rPr>
              <a:t>279832</a:t>
            </a:r>
            <a:endParaRPr lang="en-US" dirty="0"/>
          </a:p>
          <a:p>
            <a:r>
              <a:rPr lang="en-US"/>
              <a:t>279832@student.calderdale.ac.uk</a:t>
            </a:r>
            <a:endParaRPr lang="en-US">
              <a:ea typeface="Calibri"/>
              <a:cs typeface="Calibr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Investing in Success: Why me is the Right Choice for </a:t>
            </a:r>
            <a:r>
              <a:rPr lang="en-US" dirty="0" err="1">
                <a:ea typeface="+mj-lt"/>
                <a:cs typeface="+mj-lt"/>
              </a:rPr>
              <a:t>Caldafax</a:t>
            </a:r>
            <a:r>
              <a:rPr lang="en-US" dirty="0">
                <a:ea typeface="+mj-lt"/>
                <a:cs typeface="+mj-lt"/>
              </a:rPr>
              <a:t> Products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9959" y="284843"/>
            <a:ext cx="4057034" cy="650821"/>
          </a:xfrm>
          <a:noFill/>
        </p:spPr>
        <p:txBody>
          <a:bodyPr anchor="b">
            <a:noAutofit/>
          </a:bodyPr>
          <a:lstStyle/>
          <a:p>
            <a:r>
              <a:rPr lang="en-US" sz="1800" b="1" dirty="0">
                <a:latin typeface="Calibri"/>
                <a:ea typeface="Calibri"/>
                <a:cs typeface="Calibri"/>
              </a:rPr>
              <a:t>The "Hook" - Focus on Efficiency and Budget</a:t>
            </a:r>
            <a:endParaRPr lang="en-US" dirty="0"/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1668" y="281214"/>
            <a:ext cx="5915479" cy="6576786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8450" y="1441645"/>
            <a:ext cx="6379561" cy="4460820"/>
          </a:xfrm>
          <a:noFill/>
        </p:spPr>
        <p:txBody>
          <a:bodyPr anchor="t">
            <a:normAutofit fontScale="92500" lnSpcReduction="10000"/>
          </a:bodyPr>
          <a:lstStyle/>
          <a:p>
            <a:r>
              <a:rPr lang="en-US" sz="1500">
                <a:ea typeface="+mn-lt"/>
                <a:cs typeface="+mn-lt"/>
              </a:rPr>
              <a:t>With a proven track record in IT project management, hardware sourcing, and premises configuration, I am confident I can efficiently and effectively manage the setup of </a:t>
            </a:r>
            <a:r>
              <a:rPr lang="en-US" sz="1500" err="1">
                <a:ea typeface="+mn-lt"/>
                <a:cs typeface="+mn-lt"/>
              </a:rPr>
              <a:t>Caldafax</a:t>
            </a:r>
            <a:r>
              <a:rPr lang="en-US" sz="1500">
                <a:ea typeface="+mn-lt"/>
                <a:cs typeface="+mn-lt"/>
              </a:rPr>
              <a:t> Products Ltd.'s new premises within the specified budget and timeframe, leveraging a skilled team to ensure a smooth transition."</a:t>
            </a:r>
            <a:endParaRPr lang="en-US" sz="1500">
              <a:ea typeface="Calibri"/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1500" dirty="0">
                <a:ea typeface="+mn-lt"/>
                <a:cs typeface="+mn-lt"/>
              </a:rPr>
              <a:t>"Successfully managed IT projects with budgets ranging from £100K to £23,487.22</a:t>
            </a:r>
            <a:r>
              <a:rPr lang="en-US" sz="1500" dirty="0">
                <a:latin typeface="Calibri"/>
                <a:ea typeface="+mn-lt"/>
                <a:cs typeface="+mn-lt"/>
              </a:rPr>
              <a:t>,</a:t>
            </a:r>
            <a:r>
              <a:rPr lang="en-US" sz="1500" dirty="0">
                <a:ea typeface="+mn-lt"/>
                <a:cs typeface="+mn-lt"/>
              </a:rPr>
              <a:t> consistently delivering on time and under budget."</a:t>
            </a:r>
            <a:endParaRPr lang="en-US" sz="1500" dirty="0">
              <a:ea typeface="Calibri"/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1500" dirty="0">
                <a:ea typeface="+mn-lt"/>
                <a:cs typeface="+mn-lt"/>
              </a:rPr>
              <a:t>"Experienced in sourcing and configuring hardware for diverse user needs, optimizing performance and cost-effectiveness."</a:t>
            </a:r>
          </a:p>
          <a:p>
            <a:pPr marL="285750" indent="-285750">
              <a:buFont typeface="Arial"/>
              <a:buChar char="•"/>
            </a:pPr>
            <a:endParaRPr lang="en-US" sz="15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087" y="102973"/>
            <a:ext cx="5117736" cy="1706193"/>
          </a:xfrm>
          <a:noFill/>
        </p:spPr>
        <p:txBody>
          <a:bodyPr>
            <a:noAutofit/>
          </a:bodyPr>
          <a:lstStyle/>
          <a:p>
            <a:r>
              <a:rPr lang="en-US">
                <a:ea typeface="+mj-lt"/>
                <a:cs typeface="+mj-lt"/>
              </a:rPr>
              <a:t>Understanding the Scope: Key Requirements for a Successful Launch</a:t>
            </a:r>
            <a:endParaRPr lang="en-US"/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45DE7D-9DC0-30FF-E3B1-D9502C49B0D8}"/>
              </a:ext>
            </a:extLst>
          </p:cNvPr>
          <p:cNvSpPr txBox="1"/>
          <p:nvPr/>
        </p:nvSpPr>
        <p:spPr>
          <a:xfrm>
            <a:off x="245075" y="1542535"/>
            <a:ext cx="5986849" cy="53553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742950" lvl="1" indent="-285750">
              <a:buFont typeface="Arial"/>
              <a:buChar char="•"/>
            </a:pPr>
            <a:endParaRPr lang="en-US"/>
          </a:p>
          <a:p>
            <a:r>
              <a:rPr lang="en-US">
                <a:ea typeface="+mn-lt"/>
                <a:cs typeface="+mn-lt"/>
              </a:rPr>
              <a:t>I understand that Caldafax Products Ltd. needs to create a functional and productive workspace for 33 employees in a 70m x 30m mill floor space within 6 weeks and a budget of £100k. The key challenges include:</a:t>
            </a:r>
            <a:endParaRPr lang="en-US">
              <a:ea typeface="Calibri"/>
              <a:cs typeface="Calibri"/>
            </a:endParaRPr>
          </a:p>
          <a:p>
            <a:endParaRPr lang="en-US" dirty="0"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Optimizing space utilization while accommodating different team needs (R&amp;D, Design, Sales, Admin).</a:t>
            </a:r>
            <a:endParaRPr lang="en-US"/>
          </a:p>
          <a:p>
            <a:pPr marL="742950" lvl="1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Sourcing reliable and cost-effective hardware and furniture.</a:t>
            </a:r>
            <a:endParaRPr lang="en-US"/>
          </a:p>
          <a:p>
            <a:pPr marL="742950" lvl="1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Creating relevant compliance documents and ensuring a secure and safe environment.</a:t>
            </a:r>
          </a:p>
          <a:p>
            <a:pPr marL="742950" lvl="1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Coordinating a team of specialists to meet the tight deadline.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pPr marL="742950" lvl="1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Visual:</a:t>
            </a:r>
            <a:r>
              <a:rPr lang="en-US">
                <a:ea typeface="+mn-lt"/>
                <a:cs typeface="+mn-lt"/>
              </a:rPr>
              <a:t> A simplified floor plan of the mill floor space, highlighting the locations of different departments and key areas.</a:t>
            </a:r>
            <a:endParaRPr lang="en-US"/>
          </a:p>
          <a:p>
            <a:pPr marL="0" lvl="1"/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b="1">
                <a:ea typeface="+mj-lt"/>
                <a:cs typeface="+mj-lt"/>
              </a:rPr>
              <a:t>Project Management Methodology </a:t>
            </a:r>
            <a:endParaRPr lang="en-US">
              <a:ea typeface="+mj-lt"/>
              <a:cs typeface="+mj-lt"/>
            </a:endParaRP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ea typeface="Calibri"/>
              <a:cs typeface="Calibri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Designer/Editors: Mac mini (M2 Pro) with high-quality color-accurate monitors.</a:t>
            </a:r>
            <a:endParaRPr lang="en-US">
              <a:ea typeface="Calibri"/>
              <a:cs typeface="Calibri"/>
            </a:endParaRPr>
          </a:p>
          <a:p>
            <a:pPr marL="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228600" lvl="5">
              <a:lnSpc>
                <a:spcPct val="100000"/>
              </a:lnSpc>
              <a:spcBef>
                <a:spcPts val="0"/>
              </a:spcBef>
              <a:buFont typeface="Arial" panose="05000000000000000000" pitchFamily="2" charset="2"/>
              <a:buChar char="•"/>
            </a:pPr>
            <a:r>
              <a:rPr lang="en-US"/>
              <a:t>Sales Team: Lenovo ThinkPad T480 (refurbished) with docking stations.</a:t>
            </a:r>
            <a:endParaRPr lang="en-US">
              <a:ea typeface="Calibri"/>
              <a:cs typeface="Calibri"/>
            </a:endParaRPr>
          </a:p>
          <a:p>
            <a:pPr marL="228600" lvl="5">
              <a:lnSpc>
                <a:spcPct val="100000"/>
              </a:lnSpc>
              <a:spcBef>
                <a:spcPts val="0"/>
              </a:spcBef>
              <a:buFont typeface="Arial" panose="05000000000000000000" pitchFamily="2" charset="2"/>
              <a:buChar char="•"/>
            </a:pPr>
            <a:r>
              <a:rPr lang="en-US"/>
              <a:t>Admin Staff: Lenovo ThinkCentre M720s SFF with budget-friendly monitors</a:t>
            </a:r>
          </a:p>
          <a:p>
            <a:pPr marL="0" lvl="5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ea typeface="Calibri"/>
              <a:cs typeface="Calibri"/>
            </a:endParaRPr>
          </a:p>
          <a:p>
            <a:pPr marL="0" lvl="5" indent="0">
              <a:lnSpc>
                <a:spcPct val="100000"/>
              </a:lnSpc>
              <a:spcBef>
                <a:spcPts val="0"/>
              </a:spcBef>
              <a:buFont typeface="Arial" panose="05000000000000000000" pitchFamily="2" charset="2"/>
              <a:buNone/>
            </a:pPr>
            <a:r>
              <a:rPr lang="en-US"/>
              <a:t>sourcing strategy:</a:t>
            </a:r>
            <a:endParaRPr lang="en-US">
              <a:ea typeface="Calibri"/>
              <a:cs typeface="Calibri"/>
            </a:endParaRPr>
          </a:p>
          <a:p>
            <a:pPr marL="251460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5000000000000000000" pitchFamily="2" charset="2"/>
              <a:buChar char="•"/>
            </a:pPr>
            <a:endParaRPr lang="en-US" dirty="0">
              <a:ea typeface="Calibri"/>
              <a:cs typeface="Calibri"/>
            </a:endParaRPr>
          </a:p>
          <a:p>
            <a:pPr marL="228600" lvl="5">
              <a:lnSpc>
                <a:spcPct val="100000"/>
              </a:lnSpc>
              <a:spcBef>
                <a:spcPts val="0"/>
              </a:spcBef>
              <a:buFont typeface="Arial" panose="05000000000000000000" pitchFamily="2" charset="2"/>
              <a:buChar char="•"/>
            </a:pPr>
            <a:r>
              <a:rPr lang="en-US"/>
              <a:t>Leveraging relationships with key vendors to negotiate discounts.</a:t>
            </a:r>
          </a:p>
          <a:p>
            <a:pPr marL="228600" lvl="5">
              <a:lnSpc>
                <a:spcPct val="100000"/>
              </a:lnSpc>
              <a:spcBef>
                <a:spcPts val="0"/>
              </a:spcBef>
              <a:buFont typeface="Arial" panose="05000000000000000000" pitchFamily="2" charset="2"/>
              <a:buChar char="•"/>
            </a:pPr>
            <a:r>
              <a:rPr lang="en-US"/>
              <a:t>Considering refurbished or open-box options where appropriate.</a:t>
            </a:r>
            <a:endParaRPr lang="en-US">
              <a:ea typeface="Calibri"/>
              <a:cs typeface="Calibri"/>
            </a:endParaRPr>
          </a:p>
          <a:p>
            <a:pPr marL="228600" lvl="5">
              <a:lnSpc>
                <a:spcPct val="100000"/>
              </a:lnSpc>
              <a:spcBef>
                <a:spcPts val="0"/>
              </a:spcBef>
              <a:buFont typeface="Arial" panose="05000000000000000000" pitchFamily="2" charset="2"/>
              <a:buChar char="•"/>
            </a:pPr>
            <a:r>
              <a:rPr lang="en-US"/>
              <a:t>Prioritizing energy-efficient equipment to reduce ongoing costs.</a:t>
            </a:r>
            <a:endParaRPr lang="en-US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E63353-7AFA-AF35-C987-23C1DFB13420}"/>
              </a:ext>
            </a:extLst>
          </p:cNvPr>
          <p:cNvSpPr txBox="1"/>
          <p:nvPr/>
        </p:nvSpPr>
        <p:spPr>
          <a:xfrm>
            <a:off x="-2060" y="2809102"/>
            <a:ext cx="7119551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lvl="1"/>
            <a:endParaRPr lang="en-US" dirty="0">
              <a:ea typeface="Calibri"/>
              <a:cs typeface="Calibri"/>
            </a:endParaRPr>
          </a:p>
          <a:p>
            <a:pPr marL="228600" lvl="1" indent="-228600">
              <a:buFont typeface=""/>
              <a:buChar char="•"/>
            </a:pPr>
            <a:r>
              <a:rPr lang="en-US"/>
              <a:t>Designer/Editors: Mac mini (M2 Pro) with high-quality color-accurate monitors.</a:t>
            </a:r>
            <a:endParaRPr lang="en-US" b="1" dirty="0">
              <a:ea typeface="Calibri"/>
              <a:cs typeface="Calibri"/>
            </a:endParaRPr>
          </a:p>
          <a:p>
            <a:pPr marL="228600" lvl="5" indent="-228600">
              <a:buFont typeface=""/>
              <a:buChar char="•"/>
            </a:pPr>
            <a:r>
              <a:rPr lang="en-US"/>
              <a:t>Sales Team: Lenovo ThinkPad T480 (refurbished) with docking stations.</a:t>
            </a:r>
          </a:p>
          <a:p>
            <a:pPr marL="228600" lvl="5" indent="-228600">
              <a:buFont typeface=""/>
              <a:buChar char="•"/>
            </a:pPr>
            <a:r>
              <a:rPr lang="en-US"/>
              <a:t>Admin Staff: Lenovo ThinkCentre M720s SFF with budget-friendly monitors.</a:t>
            </a:r>
          </a:p>
          <a:p>
            <a:pPr marL="0" lvl="3"/>
            <a:r>
              <a:rPr lang="en-US" dirty="0">
                <a:ea typeface="Calibri"/>
                <a:cs typeface="Calibri"/>
              </a:rPr>
              <a:t> </a:t>
            </a:r>
            <a:endParaRPr lang="en-US" dirty="0"/>
          </a:p>
          <a:p>
            <a:pPr marL="0" lvl="3"/>
            <a:r>
              <a:rPr lang="en-US"/>
              <a:t>sourcing strategy:</a:t>
            </a:r>
            <a:endParaRPr lang="en-US" dirty="0">
              <a:ea typeface="Calibri"/>
              <a:cs typeface="Calibri"/>
            </a:endParaRPr>
          </a:p>
          <a:p>
            <a:pPr marL="0" lvl="3"/>
            <a:endParaRPr lang="en-US" dirty="0"/>
          </a:p>
          <a:p>
            <a:pPr marL="228600" lvl="5" indent="-228600">
              <a:buFont typeface=""/>
              <a:buChar char="•"/>
            </a:pPr>
            <a:r>
              <a:rPr lang="en-US"/>
              <a:t>"Leveraging relationships with key vendors to negotiate discounts."</a:t>
            </a:r>
          </a:p>
          <a:p>
            <a:pPr marL="228600" lvl="5" indent="-228600">
              <a:buFont typeface=""/>
              <a:buChar char="•"/>
            </a:pPr>
            <a:r>
              <a:rPr lang="en-US"/>
              <a:t>"Considering refurbished or open-box options where appropriate."</a:t>
            </a:r>
          </a:p>
          <a:p>
            <a:pPr marL="228600" lvl="5" indent="-228600">
              <a:buFont typeface=""/>
              <a:buChar char="•"/>
            </a:pPr>
            <a:r>
              <a:rPr lang="en-US"/>
              <a:t>"Prioritizing energy-efficient equipment to reduce ongoing costs."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F8DC0A-0DEE-D239-18AF-038C6013D5FF}"/>
              </a:ext>
            </a:extLst>
          </p:cNvPr>
          <p:cNvSpPr txBox="1"/>
          <p:nvPr/>
        </p:nvSpPr>
        <p:spPr>
          <a:xfrm>
            <a:off x="90617" y="-2059"/>
            <a:ext cx="613101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ea typeface="Calibri"/>
                <a:cs typeface="Calibri"/>
              </a:rPr>
              <a:t>Hardware Solutions: Tailored to Team Needs and Budget Constraints</a:t>
            </a:r>
            <a:endParaRPr lang="en-GB" sz="3600">
              <a:ea typeface="Calibri"/>
              <a:cs typeface="Calibri"/>
            </a:endParaRPr>
          </a:p>
        </p:txBody>
      </p:sp>
      <p:pic>
        <p:nvPicPr>
          <p:cNvPr id="9" name="Picture Placeholder 90" descr="Father and son bonding">
            <a:extLst>
              <a:ext uri="{FF2B5EF4-FFF2-40B4-BE49-F238E27FC236}">
                <a16:creationId xmlns:a16="http://schemas.microsoft.com/office/drawing/2014/main" id="{709D6391-62E8-ADE2-F579-521E6C32CD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629" r="20629"/>
          <a:stretch/>
        </p:blipFill>
        <p:spPr>
          <a:xfrm flipH="1">
            <a:off x="6147950" y="-1630"/>
            <a:ext cx="6018976" cy="6861260"/>
          </a:xfrm>
          <a:prstGeom prst="parallelogram">
            <a:avLst/>
          </a:prstGeom>
        </p:spPr>
      </p:pic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/>
              <a:t>Meet  THE team</a:t>
            </a:r>
            <a:endParaRPr lang="en-US"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E6BAF44-0B4E-BC53-7B05-BC9724CDDA0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99253" y="1973295"/>
            <a:ext cx="5212079" cy="413718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Jack Jomes – IP Telecoms / Cloud Engineer (£60/hour): Responsible for setting up the network infrastructure and cloud services.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Lenny Ovo – PC admin / Electrical Installation (£50/hour): Responsible for PC configuration and electrical installations.</a:t>
            </a:r>
            <a:endParaRPr lang="en-GB"/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Del Sisko - Network Administration/ Security (£65/hour): </a:t>
            </a:r>
            <a:endParaRPr lang="en-GB"/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Lauren Ashley – Interior specialist / Graphic Design / Documentation (£55/hour).</a:t>
            </a:r>
            <a:endParaRPr lang="en-GB"/>
          </a:p>
          <a:p>
            <a:endParaRPr lang="en-GB" dirty="0">
              <a:ea typeface="Calibri"/>
              <a:cs typeface="Calibri"/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67F19DB-8FD6-0441-1761-F2185BC55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+mj-lt"/>
                <a:cs typeface="+mj-lt"/>
              </a:rPr>
              <a:t>Resource Management: Leveraging a Skilled Team to Deliver Value</a:t>
            </a:r>
            <a:endParaRPr lang="en-US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12D78E3-CABE-BA82-7913-50275D44D44B}"/>
              </a:ext>
            </a:extLst>
          </p:cNvPr>
          <p:cNvSpPr txBox="1"/>
          <p:nvPr/>
        </p:nvSpPr>
        <p:spPr>
          <a:xfrm>
            <a:off x="656968" y="-2059"/>
            <a:ext cx="5945659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Optimizing the Mill Floor: A Functional and Collaborative Workspace</a:t>
            </a:r>
            <a:endParaRPr lang="en-US" sz="2800">
              <a:ea typeface="Calibri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537FE7-6631-A4BE-B216-5FE893C17AE2}"/>
              </a:ext>
            </a:extLst>
          </p:cNvPr>
          <p:cNvSpPr txBox="1"/>
          <p:nvPr/>
        </p:nvSpPr>
        <p:spPr>
          <a:xfrm>
            <a:off x="-2059" y="2582563"/>
            <a:ext cx="4679093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a typeface="Calibri"/>
                <a:cs typeface="Calibri"/>
              </a:rPr>
              <a:t>I propose a layout that clusters teams together to facilitate communication, provides quiet zones for focused work, and creates a </a:t>
            </a:r>
            <a:r>
              <a:rPr lang="en-US" sz="2400">
                <a:ea typeface="Calibri"/>
                <a:cs typeface="Calibri"/>
              </a:rPr>
              <a:t>welcoming reception area for clients.</a:t>
            </a:r>
            <a:endParaRPr lang="en-US" sz="2400" dirty="0">
              <a:ea typeface="Calibri"/>
              <a:cs typeface="Calibri"/>
            </a:endParaRPr>
          </a:p>
          <a:p>
            <a:endParaRPr lang="en-US" sz="2400" dirty="0">
              <a:ea typeface="Calibri"/>
              <a:cs typeface="Calibri"/>
            </a:endParaRPr>
          </a:p>
          <a:p>
            <a:endParaRPr lang="en-US" sz="2400" dirty="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A1CE25-FEA3-106C-78B4-88228FB994B8}"/>
              </a:ext>
            </a:extLst>
          </p:cNvPr>
          <p:cNvSpPr txBox="1"/>
          <p:nvPr/>
        </p:nvSpPr>
        <p:spPr>
          <a:xfrm>
            <a:off x="4672914" y="2582563"/>
            <a:ext cx="2290119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a typeface="Calibri"/>
                <a:cs typeface="Calibri"/>
              </a:rPr>
              <a:t>My planing makes sense for me but it may not for you so that’s why I </a:t>
            </a:r>
            <a:r>
              <a:rPr lang="en-US" sz="2400">
                <a:ea typeface="Calibri"/>
                <a:cs typeface="Calibri"/>
              </a:rPr>
              <a:t>choosing to be open mind it and listen your feedback</a:t>
            </a:r>
            <a:endParaRPr lang="en-GB"/>
          </a:p>
        </p:txBody>
      </p:sp>
      <p:pic>
        <p:nvPicPr>
          <p:cNvPr id="8" name="Picture 7" descr="A hand placing a block on a tower">
            <a:extLst>
              <a:ext uri="{FF2B5EF4-FFF2-40B4-BE49-F238E27FC236}">
                <a16:creationId xmlns:a16="http://schemas.microsoft.com/office/drawing/2014/main" id="{11CBC1F1-7302-BA1F-9125-5357CE0E3BE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919" y="744"/>
            <a:ext cx="5025083" cy="692859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4489862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0</TotalTime>
  <Words>420</Words>
  <Application>Microsoft Office PowerPoint</Application>
  <PresentationFormat>Widescreen</PresentationFormat>
  <Paragraphs>121</Paragraphs>
  <Slides>13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Custom</vt:lpstr>
      <vt:lpstr>11/2/25 Martin Petik 279832</vt:lpstr>
      <vt:lpstr>Investing in Success: Why me is the Right Choice for Caldafax Products Ltd.</vt:lpstr>
      <vt:lpstr>The "Hook" - Focus on Efficiency and Budget</vt:lpstr>
      <vt:lpstr>Understanding the Scope: Key Requirements for a Successful Launch</vt:lpstr>
      <vt:lpstr>Project Management Methodology </vt:lpstr>
      <vt:lpstr>PowerPoint Presentation</vt:lpstr>
      <vt:lpstr>Meet  THE team</vt:lpstr>
      <vt:lpstr>Resource Management: Leveraging a Skilled Team to Deliver Value</vt:lpstr>
      <vt:lpstr>PowerPoint Presentation</vt:lpstr>
      <vt:lpstr>Add the visio </vt:lpstr>
      <vt:lpstr>security</vt:lpstr>
      <vt:lpstr>Security Measures Implementation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216</cp:revision>
  <dcterms:created xsi:type="dcterms:W3CDTF">2025-02-11T03:32:27Z</dcterms:created>
  <dcterms:modified xsi:type="dcterms:W3CDTF">2025-02-11T04:20:04Z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